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98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3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5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79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32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8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2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8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3440EF-9AD6-40F6-8464-A56E7F13E197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FAF3CFB-26BD-4F5C-BD08-5634B8EB6F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3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Multi-index Hybrid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for IP Lookup and</a:t>
            </a:r>
            <a:br>
              <a:rPr lang="en-US" altLang="zh-TW" dirty="0" smtClean="0"/>
            </a:br>
            <a:r>
              <a:rPr lang="en-US" altLang="zh-TW" dirty="0" smtClean="0"/>
              <a:t>Updates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Author : Chia-Hung Lin, Chia-Yin Hsu, and Sun-Yuan Hsieh </a:t>
            </a:r>
            <a:endParaRPr lang="en-US" altLang="zh-TW" dirty="0" smtClean="0"/>
          </a:p>
          <a:p>
            <a:r>
              <a:rPr lang="en-US" altLang="zh-TW"/>
              <a:t>Publisher : IEEE TRANSACTIONS ON PARALLEL AND DISTRIBUTED SYSTEMS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25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028" y="284497"/>
            <a:ext cx="7403926" cy="19143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93" y="2402726"/>
            <a:ext cx="8141643" cy="42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Construction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577" y="2093976"/>
            <a:ext cx="7852888" cy="16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929" y="1690688"/>
            <a:ext cx="9383038" cy="45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3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27" y="177235"/>
            <a:ext cx="4958528" cy="66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62" y="180930"/>
            <a:ext cx="6287516" cy="67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076" y="2655259"/>
            <a:ext cx="6187477" cy="32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deletion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</a:t>
            </a:r>
            <a:r>
              <a:rPr lang="en-US" altLang="zh-TW" dirty="0" err="1" smtClean="0"/>
              <a:t>len</a:t>
            </a:r>
            <a:r>
              <a:rPr lang="zh-TW" altLang="en-US" dirty="0" smtClean="0"/>
              <a:t> 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 </a:t>
            </a:r>
            <a:r>
              <a:rPr lang="en-US" altLang="zh-TW" dirty="0" smtClean="0"/>
              <a:t>k </a:t>
            </a:r>
            <a:r>
              <a:rPr lang="zh-TW" altLang="en-US" dirty="0" smtClean="0"/>
              <a:t>去</a:t>
            </a:r>
            <a:r>
              <a:rPr lang="en-US" altLang="zh-TW" dirty="0" smtClean="0"/>
              <a:t>PT[-1] delete</a:t>
            </a:r>
            <a:r>
              <a:rPr lang="zh-TW" altLang="en-US" dirty="0" smtClean="0"/>
              <a:t>掉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en-US" altLang="zh-TW" dirty="0" err="1" smtClean="0"/>
              <a:t>len</a:t>
            </a:r>
            <a:r>
              <a:rPr lang="en-US" altLang="zh-TW" dirty="0" smtClean="0"/>
              <a:t>=&gt;k </a:t>
            </a:r>
            <a:r>
              <a:rPr lang="zh-TW" altLang="en-US" dirty="0" smtClean="0"/>
              <a:t>則</a:t>
            </a:r>
            <a:r>
              <a:rPr lang="en-US" altLang="zh-TW" dirty="0" smtClean="0"/>
              <a:t>trace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d-node</a:t>
            </a:r>
            <a:r>
              <a:rPr lang="zh-TW" altLang="en-US" dirty="0" smtClean="0"/>
              <a:t>中的該</a:t>
            </a:r>
            <a:r>
              <a:rPr lang="en-US" altLang="zh-TW" dirty="0" smtClean="0"/>
              <a:t>prefix delete</a:t>
            </a:r>
            <a:r>
              <a:rPr lang="zh-TW" altLang="en-US" dirty="0" smtClean="0"/>
              <a:t>掉他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</a:t>
            </a:r>
            <a:r>
              <a:rPr lang="en-US" altLang="zh-TW" dirty="0" smtClean="0"/>
              <a:t>delete</a:t>
            </a:r>
            <a:r>
              <a:rPr lang="zh-TW" altLang="en-US" dirty="0" smtClean="0"/>
              <a:t>後 該</a:t>
            </a:r>
            <a:r>
              <a:rPr lang="en-US" altLang="zh-TW" dirty="0" smtClean="0"/>
              <a:t>priority </a:t>
            </a:r>
            <a:r>
              <a:rPr lang="en-US" altLang="zh-TW" dirty="0" err="1" smtClean="0"/>
              <a:t>trie</a:t>
            </a:r>
            <a:r>
              <a:rPr lang="zh-TW" altLang="en-US" dirty="0" smtClean="0"/>
              <a:t>不為空</a:t>
            </a:r>
            <a:r>
              <a:rPr lang="en-US" altLang="zh-TW" dirty="0" smtClean="0"/>
              <a:t>,</a:t>
            </a:r>
            <a:r>
              <a:rPr lang="zh-TW" altLang="en-US" dirty="0" smtClean="0"/>
              <a:t>做 </a:t>
            </a:r>
            <a:r>
              <a:rPr lang="en-US" altLang="zh-TW" dirty="0" smtClean="0"/>
              <a:t>priority </a:t>
            </a:r>
            <a:r>
              <a:rPr lang="en-US" altLang="zh-TW" dirty="0" err="1" smtClean="0"/>
              <a:t>trie</a:t>
            </a:r>
            <a:r>
              <a:rPr lang="zh-TW" altLang="en-US" dirty="0" smtClean="0"/>
              <a:t>的調整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若為空</a:t>
            </a:r>
            <a:r>
              <a:rPr lang="en-US" altLang="zh-TW" dirty="0" smtClean="0"/>
              <a:t>delete</a:t>
            </a:r>
            <a:r>
              <a:rPr lang="zh-TW" altLang="en-US" dirty="0" smtClean="0"/>
              <a:t>掉 </a:t>
            </a:r>
            <a:r>
              <a:rPr lang="en-US" altLang="zh-TW" dirty="0" smtClean="0"/>
              <a:t>external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-node</a:t>
            </a:r>
            <a:r>
              <a:rPr lang="zh-TW" altLang="en-US" dirty="0" smtClean="0"/>
              <a:t>的對應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與</a:t>
            </a:r>
            <a:r>
              <a:rPr lang="en-US" altLang="zh-TW" dirty="0" smtClean="0"/>
              <a:t>pointer </a:t>
            </a:r>
            <a:r>
              <a:rPr lang="zh-TW" altLang="en-US" dirty="0" smtClean="0"/>
              <a:t>並依照</a:t>
            </a:r>
            <a:r>
              <a:rPr lang="en-US" altLang="zh-TW" dirty="0" smtClean="0"/>
              <a:t>b+ tree</a:t>
            </a:r>
            <a:r>
              <a:rPr lang="zh-TW" altLang="en-US" dirty="0" smtClean="0"/>
              <a:t>的條件去做調整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511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004" y="772731"/>
            <a:ext cx="6452752" cy="53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057" y="242488"/>
            <a:ext cx="6167590" cy="66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PARTITIONING THE MULTI-INDEX HYBRID</a:t>
            </a:r>
            <a:br>
              <a:rPr lang="en-US" altLang="zh-TW" dirty="0"/>
            </a:br>
            <a:r>
              <a:rPr lang="en-US" altLang="zh-TW" dirty="0"/>
              <a:t>TRIE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prefix</a:t>
            </a:r>
            <a:r>
              <a:rPr lang="zh-TW" altLang="en-US" dirty="0" smtClean="0"/>
              <a:t>先取</a:t>
            </a:r>
            <a:r>
              <a:rPr lang="en-US" altLang="zh-TW" dirty="0" smtClean="0"/>
              <a:t>a bit</a:t>
            </a:r>
            <a:r>
              <a:rPr lang="zh-TW" altLang="en-US" dirty="0" smtClean="0"/>
              <a:t>依照這個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分成多個</a:t>
            </a:r>
            <a:r>
              <a:rPr lang="en-US" altLang="zh-TW" dirty="0" smtClean="0"/>
              <a:t>MIHT</a:t>
            </a:r>
          </a:p>
          <a:p>
            <a:r>
              <a:rPr lang="zh-TW" altLang="en-US" dirty="0" smtClean="0"/>
              <a:t>注意</a:t>
            </a:r>
            <a:r>
              <a:rPr lang="en-US" altLang="zh-TW" dirty="0" smtClean="0"/>
              <a:t>a</a:t>
            </a:r>
            <a:r>
              <a:rPr lang="zh-TW" altLang="en-US" dirty="0" smtClean="0"/>
              <a:t>值不可小魚最短的</a:t>
            </a:r>
            <a:r>
              <a:rPr lang="en-US" altLang="zh-TW" dirty="0" smtClean="0"/>
              <a:t>prefix </a:t>
            </a:r>
            <a:r>
              <a:rPr lang="en-US" altLang="zh-TW" dirty="0" err="1" smtClean="0"/>
              <a:t>lenth</a:t>
            </a:r>
            <a:r>
              <a:rPr lang="en-US" altLang="zh-TW" dirty="0" smtClean="0"/>
              <a:t> </a:t>
            </a:r>
            <a:r>
              <a:rPr lang="zh-TW" altLang="en-US" dirty="0" smtClean="0"/>
              <a:t>否</a:t>
            </a:r>
            <a:r>
              <a:rPr lang="zh-TW" altLang="en-US" dirty="0"/>
              <a:t>則</a:t>
            </a:r>
            <a:r>
              <a:rPr lang="zh-TW" altLang="en-US" dirty="0" smtClean="0"/>
              <a:t>會有</a:t>
            </a:r>
            <a:r>
              <a:rPr lang="en-US" altLang="zh-TW" dirty="0" smtClean="0"/>
              <a:t>duplicate</a:t>
            </a:r>
          </a:p>
          <a:p>
            <a:r>
              <a:rPr lang="en-US" altLang="zh-TW" dirty="0"/>
              <a:t>For example, assuming </a:t>
            </a:r>
            <a:r>
              <a:rPr lang="en-US" altLang="zh-TW" dirty="0" smtClean="0"/>
              <a:t>that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p </a:t>
            </a:r>
            <a:r>
              <a:rPr lang="en-US" altLang="zh-TW" dirty="0"/>
              <a:t>=101000* and α = 8 (the ﬁrst eight bits of a </a:t>
            </a:r>
            <a:r>
              <a:rPr lang="en-US" altLang="zh-TW" dirty="0" smtClean="0"/>
              <a:t>preﬁx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represent </a:t>
            </a:r>
            <a:r>
              <a:rPr lang="en-US" altLang="zh-TW" dirty="0"/>
              <a:t>the index value), because 101000* </a:t>
            </a:r>
            <a:r>
              <a:rPr lang="en-US" altLang="zh-TW" dirty="0" smtClean="0"/>
              <a:t>contains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(10100000</a:t>
            </a:r>
            <a:r>
              <a:rPr lang="en-US" altLang="zh-TW" dirty="0"/>
              <a:t>) 2 = 160, (10100001) 2 = 161, (10100010) 2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162</a:t>
            </a:r>
            <a:r>
              <a:rPr lang="en-US" altLang="zh-TW" dirty="0"/>
              <a:t>, and (10100011) 2 = 163, p must be inserted into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(k</a:t>
            </a:r>
            <a:r>
              <a:rPr lang="en-US" altLang="zh-TW" dirty="0"/>
              <a:t>, m)-MIHTs, as indicated by P[160], P[161], P[162],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P[163</a:t>
            </a:r>
            <a:r>
              <a:rPr lang="en-US" altLang="zh-TW" dirty="0"/>
              <a:t>]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927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reduce the time required by router table operations, this study developed a novel data structure, the </a:t>
            </a:r>
            <a:r>
              <a:rPr lang="en-US" altLang="zh-TW" dirty="0" smtClean="0"/>
              <a:t>multi-index </a:t>
            </a:r>
            <a:r>
              <a:rPr lang="en-US" altLang="zh-TW" dirty="0"/>
              <a:t>hybrid </a:t>
            </a:r>
            <a:r>
              <a:rPr lang="en-US" altLang="zh-TW" dirty="0" err="1"/>
              <a:t>trie</a:t>
            </a:r>
            <a:r>
              <a:rPr lang="en-US" altLang="zh-TW" dirty="0"/>
              <a:t> (MIHT), which combines the best </a:t>
            </a:r>
            <a:r>
              <a:rPr lang="en-US" altLang="zh-TW" dirty="0" smtClean="0"/>
              <a:t>features </a:t>
            </a:r>
            <a:r>
              <a:rPr lang="en-US" altLang="zh-TW" dirty="0"/>
              <a:t>of the B </a:t>
            </a:r>
            <a:r>
              <a:rPr lang="en-US" altLang="zh-TW" dirty="0" smtClean="0"/>
              <a:t>+tree </a:t>
            </a:r>
            <a:r>
              <a:rPr lang="en-US" altLang="zh-TW" dirty="0"/>
              <a:t>and priority </a:t>
            </a:r>
            <a:r>
              <a:rPr lang="en-US" altLang="zh-TW" dirty="0" err="1"/>
              <a:t>trie</a:t>
            </a:r>
            <a:r>
              <a:rPr lang="en-US" altLang="zh-TW" dirty="0"/>
              <a:t> to design </a:t>
            </a:r>
            <a:r>
              <a:rPr lang="en-US" altLang="zh-TW" dirty="0" smtClean="0"/>
              <a:t>dynamic</a:t>
            </a:r>
            <a:r>
              <a:rPr lang="zh-TW" altLang="en-US" dirty="0" smtClean="0"/>
              <a:t> </a:t>
            </a:r>
            <a:r>
              <a:rPr lang="en-US" altLang="zh-TW" dirty="0" smtClean="0"/>
              <a:t>router </a:t>
            </a:r>
            <a:r>
              <a:rPr lang="en-US" altLang="zh-TW" dirty="0"/>
              <a:t>tables. The proposed data structure </a:t>
            </a:r>
            <a:r>
              <a:rPr lang="en-US" altLang="zh-TW" dirty="0" smtClean="0"/>
              <a:t>preserves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advantages of the B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 </a:t>
            </a:r>
            <a:r>
              <a:rPr lang="en-US" altLang="zh-TW" dirty="0"/>
              <a:t>and the </a:t>
            </a:r>
            <a:r>
              <a:rPr lang="en-US" altLang="zh-TW" dirty="0" err="1"/>
              <a:t>trie</a:t>
            </a:r>
            <a:r>
              <a:rPr lang="en-US" altLang="zh-TW" dirty="0"/>
              <a:t>-based 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structure </a:t>
            </a:r>
            <a:r>
              <a:rPr lang="en-US" altLang="zh-TW" dirty="0"/>
              <a:t>and avoids the mentioned shortcomings.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538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experiments were performed using C language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four </a:t>
            </a:r>
            <a:r>
              <a:rPr lang="en-US" altLang="zh-TW" dirty="0"/>
              <a:t>benchmark IPv4 and two benchmark IPv6 </a:t>
            </a:r>
            <a:r>
              <a:rPr lang="en-US" altLang="zh-TW" dirty="0" smtClean="0"/>
              <a:t>preﬁx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databases </a:t>
            </a:r>
            <a:r>
              <a:rPr lang="en-US" altLang="zh-TW" dirty="0"/>
              <a:t>obtained from [1</a:t>
            </a:r>
            <a:r>
              <a:rPr lang="en-US" altLang="zh-TW" dirty="0" smtClean="0"/>
              <a:t>],</a:t>
            </a:r>
            <a:endParaRPr lang="en-US" altLang="zh-TW" dirty="0"/>
          </a:p>
          <a:p>
            <a:r>
              <a:rPr lang="en-US" altLang="zh-TW" dirty="0"/>
              <a:t>.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codes </a:t>
            </a:r>
            <a:r>
              <a:rPr lang="en-US" altLang="zh-TW" dirty="0"/>
              <a:t>were run on a 3.40GHz Pentium 4 PC that </a:t>
            </a:r>
            <a:r>
              <a:rPr lang="en-US" altLang="zh-TW" dirty="0" smtClean="0"/>
              <a:t>had</a:t>
            </a:r>
            <a:r>
              <a:rPr lang="zh-TW" altLang="en-US" dirty="0" smtClean="0"/>
              <a:t> </a:t>
            </a:r>
            <a:r>
              <a:rPr lang="en-US" altLang="zh-TW" dirty="0" smtClean="0"/>
              <a:t>1.99GB </a:t>
            </a:r>
            <a:r>
              <a:rPr lang="en-US" altLang="zh-TW" dirty="0"/>
              <a:t>of memory.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874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599" y="198958"/>
            <a:ext cx="5178647" cy="64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66" y="312273"/>
            <a:ext cx="5175316" cy="63828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544" y="207396"/>
            <a:ext cx="5612325" cy="64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19" y="1578025"/>
            <a:ext cx="11659650" cy="2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756" y="212022"/>
            <a:ext cx="6456059" cy="64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7" y="1094870"/>
            <a:ext cx="10311943" cy="44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7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81" y="1136977"/>
            <a:ext cx="10822644" cy="43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180831"/>
            <a:ext cx="10764626" cy="47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</a:t>
            </a:r>
            <a:r>
              <a:rPr lang="zh-TW" altLang="en-US" dirty="0"/>
              <a:t>架構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46" y="2029480"/>
            <a:ext cx="6315788" cy="14903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6" y="3964621"/>
            <a:ext cx="6299144" cy="15092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63" y="2029479"/>
            <a:ext cx="5554306" cy="37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主要架構以</a:t>
            </a:r>
            <a:r>
              <a:rPr lang="en-US" altLang="zh-TW" dirty="0" smtClean="0"/>
              <a:t>B+ tree</a:t>
            </a:r>
            <a:r>
              <a:rPr lang="zh-TW" altLang="en-US" dirty="0" smtClean="0"/>
              <a:t> 為主 在配上</a:t>
            </a:r>
            <a:r>
              <a:rPr lang="en-US" altLang="zh-TW" dirty="0" smtClean="0"/>
              <a:t>priority tries</a:t>
            </a:r>
          </a:p>
          <a:p>
            <a:r>
              <a:rPr lang="zh-TW" altLang="en-US" dirty="0" smtClean="0"/>
              <a:t>下面是這邊用到的</a:t>
            </a:r>
            <a:r>
              <a:rPr lang="en-US" altLang="zh-TW" dirty="0" smtClean="0"/>
              <a:t>B+ tree</a:t>
            </a:r>
            <a:r>
              <a:rPr lang="zh-TW" altLang="en-US" dirty="0" smtClean="0"/>
              <a:t>的特性</a:t>
            </a:r>
            <a:endParaRPr lang="en-US" altLang="zh-TW" dirty="0" smtClean="0"/>
          </a:p>
          <a:p>
            <a:pPr lvl="1"/>
            <a:r>
              <a:rPr lang="en-US" altLang="zh-TW" dirty="0"/>
              <a:t>Each node has at most m children.</a:t>
            </a:r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node, except the root, has at </a:t>
            </a:r>
            <a:r>
              <a:rPr lang="en-US" altLang="zh-TW" dirty="0" smtClean="0"/>
              <a:t>least</a:t>
            </a:r>
            <a:r>
              <a:rPr lang="zh-TW" altLang="en-US" dirty="0" smtClean="0"/>
              <a:t> </a:t>
            </a:r>
            <a:r>
              <a:rPr lang="en-US" altLang="zh-TW" dirty="0" smtClean="0"/>
              <a:t>m/2 </a:t>
            </a:r>
            <a:r>
              <a:rPr lang="en-US" altLang="zh-TW" dirty="0"/>
              <a:t>children.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root has at least 2 children.</a:t>
            </a:r>
          </a:p>
          <a:p>
            <a:pPr lvl="1"/>
            <a:r>
              <a:rPr lang="en-US" altLang="zh-TW" dirty="0" smtClean="0"/>
              <a:t>All </a:t>
            </a:r>
            <a:r>
              <a:rPr lang="en-US" altLang="zh-TW" dirty="0"/>
              <a:t>leaves occur on the same level.</a:t>
            </a:r>
          </a:p>
          <a:p>
            <a:pPr lvl="1"/>
            <a:r>
              <a:rPr lang="en-US" altLang="zh-TW" dirty="0" smtClean="0"/>
              <a:t>For </a:t>
            </a:r>
            <a:r>
              <a:rPr lang="en-US" altLang="zh-TW" dirty="0"/>
              <a:t>a B </a:t>
            </a:r>
            <a:r>
              <a:rPr lang="en-US" altLang="zh-TW" dirty="0" smtClean="0"/>
              <a:t>+ tree</a:t>
            </a:r>
            <a:r>
              <a:rPr lang="en-US" altLang="zh-TW" dirty="0"/>
              <a:t>, stores all the satellite information </a:t>
            </a:r>
            <a:r>
              <a:rPr lang="en-US" altLang="zh-TW" dirty="0" smtClean="0"/>
              <a:t>in the </a:t>
            </a:r>
            <a:r>
              <a:rPr lang="en-US" altLang="zh-TW" dirty="0"/>
              <a:t>leaves and stores only keys and child </a:t>
            </a:r>
            <a:r>
              <a:rPr lang="en-US" altLang="zh-TW" dirty="0" smtClean="0"/>
              <a:t>pointers in </a:t>
            </a:r>
            <a:r>
              <a:rPr lang="en-US" altLang="zh-TW" dirty="0"/>
              <a:t>the internal nodes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r>
              <a:rPr lang="zh-TW" altLang="en-US" dirty="0" smtClean="0"/>
              <a:t>這邊的</a:t>
            </a:r>
            <a:r>
              <a:rPr lang="en-US" altLang="zh-TW" dirty="0" smtClean="0"/>
              <a:t>key </a:t>
            </a:r>
            <a:r>
              <a:rPr lang="zh-TW" altLang="en-US" dirty="0" smtClean="0"/>
              <a:t>寄上一頁的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91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Priority Tries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4457"/>
            <a:ext cx="5129711" cy="23040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59" y="1804457"/>
            <a:ext cx="5760278" cy="420803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8200" y="4572000"/>
            <a:ext cx="4072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在他的架構裡面長度不到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prefix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都放在另外的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priority 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trie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: PT[-1]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78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Multi-Index Hybrid </a:t>
            </a:r>
            <a:r>
              <a:rPr lang="en-US" altLang="zh-TW" dirty="0" smtClean="0"/>
              <a:t>Tries(MIHT)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一個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k,m</a:t>
            </a:r>
            <a:r>
              <a:rPr lang="en-US" altLang="zh-TW" dirty="0" smtClean="0"/>
              <a:t>)MIHT 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key  </a:t>
            </a:r>
            <a:r>
              <a:rPr lang="zh-TW" altLang="en-US" dirty="0" smtClean="0"/>
              <a:t>值為</a:t>
            </a:r>
            <a:r>
              <a:rPr lang="en-US" altLang="zh-TW" dirty="0" smtClean="0"/>
              <a:t>k </a:t>
            </a:r>
            <a:r>
              <a:rPr lang="zh-TW" altLang="en-US" dirty="0" smtClean="0"/>
              <a:t>且其</a:t>
            </a:r>
            <a:r>
              <a:rPr lang="en-US" altLang="zh-TW" dirty="0" smtClean="0"/>
              <a:t>b+ tree order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</a:p>
          <a:p>
            <a:r>
              <a:rPr lang="zh-TW" altLang="en-US" dirty="0" smtClean="0"/>
              <a:t>分為三種</a:t>
            </a:r>
            <a:r>
              <a:rPr lang="en-US" altLang="zh-TW" dirty="0" smtClean="0"/>
              <a:t>node : root,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-node(index node), d-node(data node)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8" y="3431168"/>
            <a:ext cx="9369734" cy="17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Root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root is a pointer array with a size of two, </a:t>
            </a:r>
            <a:r>
              <a:rPr lang="en-US" altLang="zh-TW" dirty="0" smtClean="0"/>
              <a:t>root[0] points </a:t>
            </a:r>
            <a:r>
              <a:rPr lang="en-US" altLang="zh-TW" dirty="0"/>
              <a:t>to the root of PT[−1] and root[1] points </a:t>
            </a:r>
            <a:r>
              <a:rPr lang="en-US" altLang="zh-TW" dirty="0" smtClean="0"/>
              <a:t>to the </a:t>
            </a:r>
            <a:r>
              <a:rPr lang="en-US" altLang="zh-TW" dirty="0"/>
              <a:t>root of Tb.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26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-node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又分為兩種 </a:t>
            </a:r>
            <a:r>
              <a:rPr lang="en-US" altLang="zh-TW" dirty="0" smtClean="0"/>
              <a:t>: internal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-node </a:t>
            </a:r>
            <a:r>
              <a:rPr lang="zh-TW" altLang="en-US" dirty="0" smtClean="0"/>
              <a:t>與</a:t>
            </a:r>
            <a:r>
              <a:rPr lang="en-US" altLang="zh-TW" dirty="0" smtClean="0"/>
              <a:t>external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-node</a:t>
            </a:r>
          </a:p>
          <a:p>
            <a:r>
              <a:rPr lang="zh-TW" altLang="en-US" dirty="0" smtClean="0"/>
              <a:t>包含以下欄位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Leaf(u) </a:t>
            </a:r>
            <a:r>
              <a:rPr lang="en-US" altLang="zh-TW" dirty="0"/>
              <a:t>:  </a:t>
            </a:r>
            <a:r>
              <a:rPr lang="en-US" altLang="zh-TW" dirty="0" smtClean="0"/>
              <a:t>indicating </a:t>
            </a:r>
            <a:r>
              <a:rPr lang="en-US" altLang="zh-TW" dirty="0"/>
              <a:t>whether u is a leaf. For the internal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-node</a:t>
            </a:r>
            <a:r>
              <a:rPr lang="zh-TW" altLang="en-US" dirty="0" smtClean="0"/>
              <a:t> </a:t>
            </a:r>
            <a:r>
              <a:rPr lang="en-US" altLang="zh-TW" dirty="0" smtClean="0"/>
              <a:t>u</a:t>
            </a:r>
            <a:r>
              <a:rPr lang="en-US" altLang="zh-TW" dirty="0"/>
              <a:t>, leaf(u) is set as FALSE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(u):</a:t>
            </a:r>
            <a:r>
              <a:rPr lang="zh-TW" altLang="en-US" dirty="0" smtClean="0"/>
              <a:t>裡面有幾個</a:t>
            </a:r>
            <a:r>
              <a:rPr lang="en-US" altLang="zh-TW" dirty="0" smtClean="0"/>
              <a:t>index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(u)</a:t>
            </a:r>
            <a:r>
              <a:rPr lang="zh-TW" altLang="en-US" dirty="0" smtClean="0"/>
              <a:t>個</a:t>
            </a:r>
            <a:r>
              <a:rPr lang="en-US" altLang="zh-TW" dirty="0" smtClean="0"/>
              <a:t>index :</a:t>
            </a:r>
            <a:r>
              <a:rPr lang="pl-PL" altLang="zh-TW" dirty="0"/>
              <a:t>I</a:t>
            </a:r>
            <a:r>
              <a:rPr lang="pl-PL" altLang="zh-TW" baseline="-25000" dirty="0"/>
              <a:t>1</a:t>
            </a:r>
            <a:r>
              <a:rPr lang="pl-PL" altLang="zh-TW" dirty="0"/>
              <a:t> (u), I</a:t>
            </a:r>
            <a:r>
              <a:rPr lang="pl-PL" altLang="zh-TW" baseline="-25000" dirty="0"/>
              <a:t>2</a:t>
            </a:r>
            <a:r>
              <a:rPr lang="pl-PL" altLang="zh-TW" dirty="0"/>
              <a:t> (u), . . . , I</a:t>
            </a:r>
            <a:r>
              <a:rPr lang="pl-PL" altLang="zh-TW" baseline="-25000" dirty="0"/>
              <a:t>t(u) </a:t>
            </a:r>
            <a:r>
              <a:rPr lang="pl-PL" altLang="zh-TW" dirty="0"/>
              <a:t>(u</a:t>
            </a:r>
            <a:r>
              <a:rPr lang="pl-PL" altLang="zh-TW" dirty="0" smtClean="0"/>
              <a:t>)</a:t>
            </a:r>
            <a:endParaRPr lang="en-US" altLang="zh-TW" dirty="0" smtClean="0"/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(u)+</a:t>
            </a:r>
            <a:r>
              <a:rPr lang="zh-TW" altLang="en-US" dirty="0" smtClean="0"/>
              <a:t>個</a:t>
            </a:r>
            <a:r>
              <a:rPr lang="en-US" altLang="zh-TW" dirty="0" smtClean="0"/>
              <a:t>child-pointers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81" y="5234576"/>
            <a:ext cx="8005175" cy="14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Each d-node w had the following ﬁelds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priority(w</a:t>
            </a:r>
            <a:r>
              <a:rPr lang="en-US" altLang="zh-TW" dirty="0"/>
              <a:t>) recorded the </a:t>
            </a:r>
            <a:r>
              <a:rPr lang="en-US" altLang="zh-TW" dirty="0" err="1"/>
              <a:t>boolean</a:t>
            </a:r>
            <a:r>
              <a:rPr lang="en-US" altLang="zh-TW" dirty="0"/>
              <a:t> value, </a:t>
            </a:r>
            <a:r>
              <a:rPr lang="en-US" altLang="zh-TW" dirty="0" smtClean="0"/>
              <a:t>indicating </a:t>
            </a:r>
            <a:r>
              <a:rPr lang="en-US" altLang="zh-TW" dirty="0"/>
              <a:t>whether w is a priority node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s(w) is the sufﬁx stored in w</a:t>
            </a:r>
            <a:r>
              <a:rPr lang="en-US" altLang="zh-TW" dirty="0" smtClean="0"/>
              <a:t>. </a:t>
            </a:r>
            <a:r>
              <a:rPr lang="zh-TW" altLang="en-US" dirty="0" smtClean="0"/>
              <a:t>所以如果有</a:t>
            </a:r>
            <a:r>
              <a:rPr lang="en-US" altLang="zh-TW" dirty="0" smtClean="0"/>
              <a:t>match output</a:t>
            </a:r>
            <a:r>
              <a:rPr lang="zh-TW" altLang="en-US" dirty="0" smtClean="0"/>
              <a:t>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就是找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preﬁx </a:t>
            </a:r>
            <a:r>
              <a:rPr lang="en-US" altLang="zh-TW" dirty="0"/>
              <a:t>I</a:t>
            </a:r>
            <a:r>
              <a:rPr lang="en-US" altLang="zh-TW" baseline="-25000" dirty="0"/>
              <a:t>i </a:t>
            </a:r>
            <a:r>
              <a:rPr lang="en-US" altLang="zh-TW" dirty="0"/>
              <a:t>(v) · s(w).</a:t>
            </a:r>
          </a:p>
          <a:p>
            <a:pPr lvl="1"/>
            <a:r>
              <a:rPr lang="en-US" altLang="zh-TW" dirty="0"/>
              <a:t> left(w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right(w)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122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TC103090434[[fn=木頭類型]]</Template>
  <TotalTime>59</TotalTime>
  <Words>627</Words>
  <Application>Microsoft Office PowerPoint</Application>
  <PresentationFormat>寬螢幕</PresentationFormat>
  <Paragraphs>49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微軟正黑體</vt:lpstr>
      <vt:lpstr>標楷體</vt:lpstr>
      <vt:lpstr>Rockwell</vt:lpstr>
      <vt:lpstr>Rockwell Condensed</vt:lpstr>
      <vt:lpstr>Wingdings</vt:lpstr>
      <vt:lpstr>木刻字型</vt:lpstr>
      <vt:lpstr>A Multi-index Hybrid Trie for IP Lookup and Updates</vt:lpstr>
      <vt:lpstr>PowerPoint 簡報</vt:lpstr>
      <vt:lpstr>基本架構</vt:lpstr>
      <vt:lpstr>PowerPoint 簡報</vt:lpstr>
      <vt:lpstr>Priority Tries</vt:lpstr>
      <vt:lpstr>Multi-Index Hybrid Tries(MIHT)</vt:lpstr>
      <vt:lpstr>Root </vt:lpstr>
      <vt:lpstr>i-node</vt:lpstr>
      <vt:lpstr>N-node</vt:lpstr>
      <vt:lpstr>PowerPoint 簡報</vt:lpstr>
      <vt:lpstr> Construction</vt:lpstr>
      <vt:lpstr>insert</vt:lpstr>
      <vt:lpstr>PowerPoint 簡報</vt:lpstr>
      <vt:lpstr>PowerPoint 簡報</vt:lpstr>
      <vt:lpstr>search</vt:lpstr>
      <vt:lpstr>deletion</vt:lpstr>
      <vt:lpstr>PowerPoint 簡報</vt:lpstr>
      <vt:lpstr>PowerPoint 簡報</vt:lpstr>
      <vt:lpstr>PARTITIONING THE MULTI-INDEX HYBRID TRIE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Multi-index Hybrid Trie for IP Lookup and Updates</dc:title>
  <dc:creator>dodo</dc:creator>
  <cp:lastModifiedBy>dodo</cp:lastModifiedBy>
  <cp:revision>8</cp:revision>
  <dcterms:created xsi:type="dcterms:W3CDTF">2013-11-27T05:10:34Z</dcterms:created>
  <dcterms:modified xsi:type="dcterms:W3CDTF">2013-11-27T06:09:56Z</dcterms:modified>
</cp:coreProperties>
</file>